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185809004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28417-2F03-4E5C-B021-3C9A06C2D32B}"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263092372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187359860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56478-3E86-4ACB-928D-57F0DBD5376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6372097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103264491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828417-2F03-4E5C-B021-3C9A06C2D32B}" type="datetimeFigureOut">
              <a:rPr lang="en-US" smtClean="0"/>
              <a:t>10/22/2019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328436664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828417-2F03-4E5C-B021-3C9A06C2D32B}" type="datetimeFigureOut">
              <a:rPr lang="en-US" smtClean="0"/>
              <a:t>10/22/2019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25240855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387477768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115034441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372977407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399983378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828417-2F03-4E5C-B021-3C9A06C2D32B}"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170465395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828417-2F03-4E5C-B021-3C9A06C2D32B}"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114165797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41484427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91395348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9828417-2F03-4E5C-B021-3C9A06C2D32B}" type="datetimeFigureOut">
              <a:rPr lang="en-US" smtClean="0"/>
              <a:t>10/22/2019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337247158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28417-2F03-4E5C-B021-3C9A06C2D32B}"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56478-3E86-4ACB-928D-57F0DBD53761}" type="slidenum">
              <a:rPr lang="en-US" smtClean="0"/>
              <a:t>‹#›</a:t>
            </a:fld>
            <a:endParaRPr lang="en-US"/>
          </a:p>
        </p:txBody>
      </p:sp>
    </p:spTree>
    <p:extLst>
      <p:ext uri="{BB962C8B-B14F-4D97-AF65-F5344CB8AC3E}">
        <p14:creationId xmlns:p14="http://schemas.microsoft.com/office/powerpoint/2010/main" val="258583114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828417-2F03-4E5C-B021-3C9A06C2D32B}" type="datetimeFigureOut">
              <a:rPr lang="en-US" smtClean="0"/>
              <a:t>10/22/2019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DF56478-3E86-4ACB-928D-57F0DBD53761}" type="slidenum">
              <a:rPr lang="en-US" smtClean="0"/>
              <a:t>‹#›</a:t>
            </a:fld>
            <a:endParaRPr lang="en-US"/>
          </a:p>
        </p:txBody>
      </p:sp>
    </p:spTree>
    <p:extLst>
      <p:ext uri="{BB962C8B-B14F-4D97-AF65-F5344CB8AC3E}">
        <p14:creationId xmlns:p14="http://schemas.microsoft.com/office/powerpoint/2010/main" val="2624068053"/>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ikiwand.com/ar/%D9%85%D9%8A%D8%B3%D8%A7%D9%86" TargetMode="External"/><Relationship Id="rId7" Type="http://schemas.openxmlformats.org/officeDocument/2006/relationships/hyperlink" Target="https://www.wikiwand.com/ar/%D9%86%D9%87%D8%B1_%D8%AF%D8%AC%D9%84%D8%A9" TargetMode="External"/><Relationship Id="rId2" Type="http://schemas.openxmlformats.org/officeDocument/2006/relationships/hyperlink" Target="https://www.wikiwand.com/ar/%D8%A3%D9%87%D9%88%D8%A7%D8%B1_%D8%A7%D9%84%D8%B9%D8%B1%D8%A7%D9%82" TargetMode="External"/><Relationship Id="rId1" Type="http://schemas.openxmlformats.org/officeDocument/2006/relationships/slideLayout" Target="../slideLayouts/slideLayout2.xml"/><Relationship Id="rId6" Type="http://schemas.openxmlformats.org/officeDocument/2006/relationships/hyperlink" Target="https://www.wikiwand.com/ar/%D8%A7%D9%84%D9%83%D8%B1%D8%AE%D8%A9" TargetMode="External"/><Relationship Id="rId5" Type="http://schemas.openxmlformats.org/officeDocument/2006/relationships/hyperlink" Target="https://www.wikiwand.com/ar/%D8%A5%D9%8A%D8%B1%D8%A7%D9%86" TargetMode="External"/><Relationship Id="rId4" Type="http://schemas.openxmlformats.org/officeDocument/2006/relationships/hyperlink" Target="https://www.wikiwand.com/ar/%D8%A7%D9%84%D8%A8%D8%B5%D8%B1%D8%A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r.wikipedia.org/wiki/%D8%AF%D8%AC%D9%84%D8%A9" TargetMode="External"/><Relationship Id="rId2" Type="http://schemas.openxmlformats.org/officeDocument/2006/relationships/hyperlink" Target="https://ar.wikipedia.org/wiki/%D8%A7%D9%84%D8%B9%D8%B1%D8%A7%D9%82" TargetMode="External"/><Relationship Id="rId1" Type="http://schemas.openxmlformats.org/officeDocument/2006/relationships/slideLayout" Target="../slideLayouts/slideLayout2.xml"/><Relationship Id="rId5" Type="http://schemas.openxmlformats.org/officeDocument/2006/relationships/hyperlink" Target="https://ar.wikipedia.org/wiki/%D8%A7%D9%84%D8%A8%D8%AD%D9%8A%D8%B1%D8%A7%D8%AA" TargetMode="External"/><Relationship Id="rId4" Type="http://schemas.openxmlformats.org/officeDocument/2006/relationships/hyperlink" Target="https://ar.wikipedia.org/wiki/%D8%A7%D9%84%D9%81%D8%B1%D8%A7%D8%A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محاضرات استزراع الاهوار</a:t>
            </a:r>
            <a:br>
              <a:rPr lang="ar-IQ" dirty="0" smtClean="0"/>
            </a:br>
            <a:endParaRPr lang="en-US" dirty="0"/>
          </a:p>
        </p:txBody>
      </p:sp>
      <p:sp>
        <p:nvSpPr>
          <p:cNvPr id="3" name="Subtitle 2"/>
          <p:cNvSpPr>
            <a:spLocks noGrp="1"/>
          </p:cNvSpPr>
          <p:nvPr>
            <p:ph type="subTitle" idx="1"/>
          </p:nvPr>
        </p:nvSpPr>
        <p:spPr/>
        <p:txBody>
          <a:bodyPr/>
          <a:lstStyle/>
          <a:p>
            <a:r>
              <a:rPr lang="ar-IQ" sz="4400" dirty="0"/>
              <a:t>الجزء العملي</a:t>
            </a:r>
          </a:p>
          <a:p>
            <a:endParaRPr lang="en-US" dirty="0"/>
          </a:p>
        </p:txBody>
      </p:sp>
    </p:spTree>
    <p:extLst>
      <p:ext uri="{BB962C8B-B14F-4D97-AF65-F5344CB8AC3E}">
        <p14:creationId xmlns:p14="http://schemas.microsoft.com/office/powerpoint/2010/main" val="3338837315"/>
      </p:ext>
    </p:extLst>
  </p:cSld>
  <p:clrMapOvr>
    <a:masterClrMapping/>
  </p:clrMapOvr>
  <mc:AlternateContent xmlns:mc="http://schemas.openxmlformats.org/markup-compatibility/2006">
    <mc:Choice xmlns:p14="http://schemas.microsoft.com/office/powerpoint/2010/main" Requires="p14">
      <p:transition spd="slow" advTm="1000">
        <p14:reveal/>
      </p:transition>
    </mc:Choice>
    <mc:Fallback>
      <p:transition spd="slow" advTm="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400" b="1" dirty="0"/>
              <a:t>العنكر / جذور القصب</a:t>
            </a:r>
            <a:r>
              <a:rPr lang="en-US" sz="4400" b="1" dirty="0"/>
              <a:t/>
            </a:r>
            <a:br>
              <a:rPr lang="en-US" sz="4400" b="1" dirty="0"/>
            </a:br>
            <a:r>
              <a:rPr lang="ar-SA" sz="4400" b="1" dirty="0"/>
              <a:t>ألكوباني / نبات يشبه القصب صغير الحجم وطري سريع التكسر</a:t>
            </a:r>
            <a:r>
              <a:rPr lang="en-US" sz="4400" b="1" dirty="0"/>
              <a:t/>
            </a:r>
            <a:br>
              <a:rPr lang="en-US" sz="4400" b="1" dirty="0"/>
            </a:br>
            <a:r>
              <a:rPr lang="ar-SA" sz="4400" b="1" dirty="0"/>
              <a:t>ألهوصان / شبيه بنبات الكولان ذات ورق عريض وفوقه مايشبه الشفقه ( غطاء الرأس</a:t>
            </a:r>
            <a:r>
              <a:rPr lang="en-US" sz="4400" b="1" dirty="0"/>
              <a:t>(</a:t>
            </a:r>
            <a:br>
              <a:rPr lang="en-US" sz="4400" b="1" dirty="0"/>
            </a:br>
            <a:r>
              <a:rPr lang="ar-SA" sz="4400" b="1" dirty="0"/>
              <a:t>ألكولان / نبات انفرادي ينموا في المستنقعات المعزوله</a:t>
            </a:r>
            <a:endParaRPr lang="en-US" dirty="0"/>
          </a:p>
        </p:txBody>
      </p:sp>
      <p:sp>
        <p:nvSpPr>
          <p:cNvPr id="3" name="Content Placeholder 2"/>
          <p:cNvSpPr>
            <a:spLocks noGrp="1"/>
          </p:cNvSpPr>
          <p:nvPr>
            <p:ph idx="1"/>
          </p:nvPr>
        </p:nvSpPr>
        <p:spPr/>
        <p:txBody>
          <a:bodyPr>
            <a:normAutofit/>
          </a:bodyPr>
          <a:lstStyle/>
          <a:p>
            <a:pPr algn="r" rtl="1"/>
            <a:r>
              <a:rPr lang="en-US" sz="3600" b="1" dirty="0"/>
              <a:t/>
            </a:r>
            <a:br>
              <a:rPr lang="en-US" sz="3600" b="1" dirty="0"/>
            </a:br>
            <a:endParaRPr lang="en-US" sz="3600" dirty="0"/>
          </a:p>
        </p:txBody>
      </p:sp>
    </p:spTree>
    <p:extLst>
      <p:ext uri="{BB962C8B-B14F-4D97-AF65-F5344CB8AC3E}">
        <p14:creationId xmlns:p14="http://schemas.microsoft.com/office/powerpoint/2010/main" val="410072599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a:t>ألشمبلان / نبات على شكل طحالب ينموا داخل الماء</a:t>
            </a:r>
            <a:r>
              <a:rPr lang="en-US" dirty="0"/>
              <a:t/>
            </a:r>
            <a:br>
              <a:rPr lang="en-US" dirty="0"/>
            </a:br>
            <a:endParaRPr lang="en-US" dirty="0"/>
          </a:p>
        </p:txBody>
      </p:sp>
      <p:pic>
        <p:nvPicPr>
          <p:cNvPr id="4" name="صورة 7" descr="نتيجة بحث الصور عن ألشمبلان"/>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1281227" y="2052638"/>
            <a:ext cx="8591322" cy="41957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5447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3200" b="1" dirty="0"/>
              <a:t>ألبردي / نبات معروف ومشهور وهو المصدر الرئيسي لمادة ( ألخريط ) وهو من ألمأكولات ألشهيه كالحلوى ويستخدم ماده رئيسيه في بناء البيوت في الاهوار</a:t>
            </a:r>
            <a:r>
              <a:rPr lang="en-US" sz="3200" dirty="0"/>
              <a:t/>
            </a:r>
            <a:br>
              <a:rPr lang="en-US" sz="3200" dirty="0"/>
            </a:br>
            <a:endParaRPr lang="en-US" sz="3200" dirty="0"/>
          </a:p>
        </p:txBody>
      </p:sp>
      <p:pic>
        <p:nvPicPr>
          <p:cNvPr id="1026" name="Picture 2" descr="Image result for ‫نبات البردي‬‎"/>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3037" y="2321753"/>
            <a:ext cx="8500056" cy="397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85991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lnSpc>
                <a:spcPct val="150000"/>
              </a:lnSpc>
            </a:pPr>
            <a:r>
              <a:rPr lang="ar-IQ" sz="2800" b="1" dirty="0"/>
              <a:t/>
            </a:r>
            <a:br>
              <a:rPr lang="ar-IQ" sz="2800" b="1" dirty="0"/>
            </a:br>
            <a:r>
              <a:rPr lang="ar-IQ" sz="2800" b="1" dirty="0"/>
              <a:t/>
            </a:r>
            <a:br>
              <a:rPr lang="ar-IQ" sz="2800" b="1" dirty="0"/>
            </a:br>
            <a:r>
              <a:rPr lang="ar-SA" sz="2800" b="1" dirty="0"/>
              <a:t>ألشويجه / نبات ينموا في اعماق الماء وهو الغذاء المفضل للأسماك</a:t>
            </a:r>
            <a:r>
              <a:rPr lang="en-US" sz="2800" b="1" dirty="0"/>
              <a:t/>
            </a:r>
            <a:br>
              <a:rPr lang="en-US" sz="2800" b="1" dirty="0"/>
            </a:br>
            <a:r>
              <a:rPr lang="ar-SA" sz="2800" b="1" dirty="0"/>
              <a:t>زهر البط / يتكاثر في موسم الربيع لونه ابيض قاني وذو رائحه زكيه وطيبه جدا</a:t>
            </a:r>
            <a:r>
              <a:rPr lang="en-US" sz="2800" b="1" dirty="0"/>
              <a:t/>
            </a:r>
            <a:br>
              <a:rPr lang="en-US" sz="2800" b="1" dirty="0"/>
            </a:br>
            <a:r>
              <a:rPr lang="ar-SA" sz="2800" b="1" dirty="0"/>
              <a:t>لسان الثور / نبات له اوراق عريضه تتحرك داخل الماء</a:t>
            </a:r>
            <a:r>
              <a:rPr lang="en-US" sz="2800" dirty="0"/>
              <a:t/>
            </a:r>
            <a:br>
              <a:rPr lang="en-US" sz="2800" dirty="0"/>
            </a:br>
            <a:endParaRPr lang="en-US" sz="2800" dirty="0"/>
          </a:p>
        </p:txBody>
      </p:sp>
      <p:pic>
        <p:nvPicPr>
          <p:cNvPr id="4" name="صورة 6" descr="نتيجة بحث الصور عن لسان الثور"/>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281488" y="3269456"/>
            <a:ext cx="2590800" cy="1762125"/>
          </a:xfrm>
          <a:prstGeom prst="rect">
            <a:avLst/>
          </a:prstGeom>
          <a:noFill/>
          <a:ln>
            <a:noFill/>
          </a:ln>
        </p:spPr>
      </p:pic>
    </p:spTree>
    <p:extLst>
      <p:ext uri="{BB962C8B-B14F-4D97-AF65-F5344CB8AC3E}">
        <p14:creationId xmlns:p14="http://schemas.microsoft.com/office/powerpoint/2010/main" val="200820542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a:t>هور الحويزة</a:t>
            </a:r>
            <a:endParaRPr lang="en-US" dirty="0"/>
          </a:p>
        </p:txBody>
      </p:sp>
      <p:sp>
        <p:nvSpPr>
          <p:cNvPr id="3" name="Content Placeholder 2"/>
          <p:cNvSpPr>
            <a:spLocks noGrp="1"/>
          </p:cNvSpPr>
          <p:nvPr>
            <p:ph idx="1"/>
          </p:nvPr>
        </p:nvSpPr>
        <p:spPr>
          <a:xfrm>
            <a:off x="1908241" y="1705189"/>
            <a:ext cx="8946541" cy="4195481"/>
          </a:xfrm>
        </p:spPr>
        <p:style>
          <a:lnRef idx="0">
            <a:schemeClr val="accent1"/>
          </a:lnRef>
          <a:fillRef idx="3">
            <a:schemeClr val="accent1"/>
          </a:fillRef>
          <a:effectRef idx="3">
            <a:schemeClr val="accent1"/>
          </a:effectRef>
          <a:fontRef idx="minor">
            <a:schemeClr val="lt1"/>
          </a:fontRef>
        </p:style>
        <p:txBody>
          <a:bodyPr>
            <a:normAutofit fontScale="70000" lnSpcReduction="20000"/>
          </a:bodyPr>
          <a:lstStyle/>
          <a:p>
            <a:pPr algn="r" rtl="1"/>
            <a:r>
              <a:rPr lang="ar-IQ" dirty="0" smtClean="0"/>
              <a:t> </a:t>
            </a:r>
            <a:r>
              <a:rPr lang="ar-IQ" b="1" u="sng" dirty="0"/>
              <a:t>المقدمة :</a:t>
            </a:r>
            <a:endParaRPr lang="en-US" dirty="0"/>
          </a:p>
          <a:p>
            <a:pPr algn="just" rtl="1">
              <a:lnSpc>
                <a:spcPct val="150000"/>
              </a:lnSpc>
            </a:pPr>
            <a:r>
              <a:rPr lang="ar-SA" sz="3300" b="1" dirty="0"/>
              <a:t>هور الحويزة</a:t>
            </a:r>
            <a:r>
              <a:rPr lang="ar-SA" sz="3300" dirty="0"/>
              <a:t> هو أحد </a:t>
            </a:r>
            <a:r>
              <a:rPr lang="ar-SA" sz="3300" u="sng" dirty="0">
                <a:hlinkClick r:id="rId2" tooltip="أهوار العراق"/>
              </a:rPr>
              <a:t>أهوار العراق</a:t>
            </a:r>
            <a:r>
              <a:rPr lang="en-US" sz="3300" dirty="0"/>
              <a:t> </a:t>
            </a:r>
            <a:r>
              <a:rPr lang="ar-SA" sz="3300" dirty="0"/>
              <a:t>يقع في محافظتي </a:t>
            </a:r>
            <a:r>
              <a:rPr lang="ar-SA" sz="3300" u="sng" dirty="0">
                <a:hlinkClick r:id="rId3" tooltip="ميسان"/>
              </a:rPr>
              <a:t>ميسان</a:t>
            </a:r>
            <a:r>
              <a:rPr lang="en-US" sz="3300" dirty="0"/>
              <a:t> </a:t>
            </a:r>
            <a:r>
              <a:rPr lang="ar-SA" sz="3300" u="sng" dirty="0">
                <a:hlinkClick r:id="rId4" tooltip="البصرة"/>
              </a:rPr>
              <a:t>والبصرة</a:t>
            </a:r>
            <a:r>
              <a:rPr lang="en-US" sz="3300" dirty="0"/>
              <a:t> ,</a:t>
            </a:r>
            <a:r>
              <a:rPr lang="ar-SA" sz="3300" dirty="0"/>
              <a:t>وقد قامت محافظة </a:t>
            </a:r>
            <a:r>
              <a:rPr lang="ar-SA" sz="3300" u="sng" dirty="0">
                <a:hlinkClick r:id="rId4" tooltip="البصرة"/>
              </a:rPr>
              <a:t>البصرة</a:t>
            </a:r>
            <a:r>
              <a:rPr lang="en-US" sz="3300" dirty="0"/>
              <a:t> </a:t>
            </a:r>
            <a:r>
              <a:rPr lang="ar-SA" sz="3300" dirty="0"/>
              <a:t>بإنشاء محمية طبيعية فيه سميت (محمية الصافية)، تحده من الشرق </a:t>
            </a:r>
            <a:r>
              <a:rPr lang="ar-SA" sz="3300" u="sng" dirty="0">
                <a:hlinkClick r:id="rId5" tooltip="إيران"/>
              </a:rPr>
              <a:t>إيران</a:t>
            </a:r>
            <a:r>
              <a:rPr lang="en-US" sz="3300" dirty="0"/>
              <a:t> </a:t>
            </a:r>
            <a:r>
              <a:rPr lang="ar-SA" sz="3300" dirty="0"/>
              <a:t>ويصب في الهور نهر </a:t>
            </a:r>
            <a:r>
              <a:rPr lang="ar-SA" sz="3300" u="sng" dirty="0">
                <a:hlinkClick r:id="rId6" tooltip="الكرخة"/>
              </a:rPr>
              <a:t>الكرخة</a:t>
            </a:r>
            <a:r>
              <a:rPr lang="en-US" sz="3300" dirty="0"/>
              <a:t> </a:t>
            </a:r>
            <a:r>
              <a:rPr lang="ar-SA" sz="3300" dirty="0"/>
              <a:t>من إيران وخلال تدفق الربيع يمكن </a:t>
            </a:r>
            <a:r>
              <a:rPr lang="ar-SA" sz="3300" u="sng" dirty="0">
                <a:hlinkClick r:id="rId7" tooltip="نهر دجلة"/>
              </a:rPr>
              <a:t>لنهر دجلة</a:t>
            </a:r>
            <a:r>
              <a:rPr lang="en-US" sz="3300" dirty="0"/>
              <a:t> </a:t>
            </a:r>
            <a:r>
              <a:rPr lang="ar-SA" sz="3300" dirty="0"/>
              <a:t>ان يفيض مباشرة في الهور وتصل مساحة الهور القصوى إلى 3000 كم2 تقريبا تزيد وتنخفض بحسب نسبة المياه وقد تصل في موسم الجفاف إلى حوالي 650 كم2 وتعد نسبة مساحة الهور في العراق بنسبة 79% وفي إيران نسبة 21% والاجزاء الشمالية والمركزية من الهور هي دائمية ولكن الاجزاء الجنوبية تصبح موسمية في الحالة الطبيعية</a:t>
            </a:r>
            <a:r>
              <a:rPr lang="en-US" sz="3300" dirty="0"/>
              <a:t>.</a:t>
            </a:r>
          </a:p>
          <a:p>
            <a:pPr marL="0" indent="0" algn="just">
              <a:lnSpc>
                <a:spcPct val="150000"/>
              </a:lnSpc>
              <a:buNone/>
            </a:pPr>
            <a:endParaRPr lang="ar-IQ" sz="3300" dirty="0"/>
          </a:p>
        </p:txBody>
      </p:sp>
    </p:spTree>
    <p:extLst>
      <p:ext uri="{BB962C8B-B14F-4D97-AF65-F5344CB8AC3E}">
        <p14:creationId xmlns:p14="http://schemas.microsoft.com/office/powerpoint/2010/main" val="411815126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 </a:t>
            </a:r>
            <a:r>
              <a:rPr lang="ar-SA" b="1" dirty="0"/>
              <a:t>الثروة المائية في العراق</a:t>
            </a:r>
            <a:r>
              <a:rPr lang="ar-SA" dirty="0"/>
              <a:t> </a:t>
            </a:r>
            <a:endParaRPr lang="en-US" dirty="0"/>
          </a:p>
        </p:txBody>
      </p:sp>
      <p:sp>
        <p:nvSpPr>
          <p:cNvPr id="5" name="AutoShape 4" descr="Image result for ‫صور نبات البردي‬‎"/>
          <p:cNvSpPr>
            <a:spLocks noGrp="1" noChangeAspect="1" noChangeArrowheads="1"/>
          </p:cNvSpPr>
          <p:nvPr>
            <p:ph idx="1"/>
          </p:nvPr>
        </p:nvSpPr>
        <p:spPr bwMode="auto">
          <a:prstGeom prst="rect">
            <a:avLst/>
          </a:prstGeom>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normAutofit/>
          </a:bodyPr>
          <a:lstStyle/>
          <a:p>
            <a:pPr algn="r" rtl="1"/>
            <a:r>
              <a:rPr lang="ar-IQ" dirty="0" smtClean="0"/>
              <a:t> </a:t>
            </a:r>
            <a:r>
              <a:rPr lang="ar-SA" sz="3600" dirty="0"/>
              <a:t>ثروة هائلة جعلت </a:t>
            </a:r>
            <a:r>
              <a:rPr lang="ar-SA" sz="3600" u="sng" dirty="0">
                <a:hlinkClick r:id="rId2" tooltip="العراق"/>
              </a:rPr>
              <a:t>العراق</a:t>
            </a:r>
            <a:r>
              <a:rPr lang="ar-SA" sz="3600" dirty="0"/>
              <a:t> واحداً من أغنى بلدان العالم في هذا المضمار الحيوي الكفيل بإنعاش البلد وتحقيق مستويات عالية من الرخاء والازدهار. في العراق لم تنحصر هذه الثروة بالنهرين العظيمين (</a:t>
            </a:r>
            <a:r>
              <a:rPr lang="ar-SA" sz="3600" u="sng" dirty="0">
                <a:hlinkClick r:id="rId3" tooltip="دجلة"/>
              </a:rPr>
              <a:t>دجلة</a:t>
            </a:r>
            <a:r>
              <a:rPr lang="en-US" sz="3600" dirty="0"/>
              <a:t> </a:t>
            </a:r>
            <a:r>
              <a:rPr lang="ar-SA" sz="3600" u="sng" dirty="0">
                <a:hlinkClick r:id="rId4" tooltip="الفرات"/>
              </a:rPr>
              <a:t>والفرات</a:t>
            </a:r>
            <a:r>
              <a:rPr lang="ar-SA" sz="3600" dirty="0"/>
              <a:t>) وروافدهما وتفرعاتهما، بل تتسع لتجمعات مائية دائمية شاسعة المساحات تتمثل في العدد الكبير من </a:t>
            </a:r>
            <a:r>
              <a:rPr lang="ar-SA" sz="3600" u="sng" dirty="0">
                <a:solidFill>
                  <a:schemeClr val="accent1">
                    <a:lumMod val="40000"/>
                    <a:lumOff val="60000"/>
                  </a:schemeClr>
                </a:solidFill>
                <a:hlinkClick r:id="rId5" tooltip="البحيرات"/>
              </a:rPr>
              <a:t>البحيرات</a:t>
            </a:r>
            <a:r>
              <a:rPr lang="en-US" sz="3600" dirty="0">
                <a:solidFill>
                  <a:schemeClr val="accent1">
                    <a:lumMod val="40000"/>
                    <a:lumOff val="60000"/>
                  </a:schemeClr>
                </a:solidFill>
              </a:rPr>
              <a:t> </a:t>
            </a:r>
            <a:r>
              <a:rPr lang="ar-SA" sz="3600" dirty="0">
                <a:solidFill>
                  <a:srgbClr val="00B0F0"/>
                </a:solidFill>
              </a:rPr>
              <a:t>والأهوار</a:t>
            </a:r>
            <a:r>
              <a:rPr lang="ar-SA" sz="3600" dirty="0">
                <a:solidFill>
                  <a:schemeClr val="accent1">
                    <a:lumMod val="40000"/>
                    <a:lumOff val="60000"/>
                  </a:schemeClr>
                </a:solidFill>
              </a:rPr>
              <a:t> </a:t>
            </a:r>
            <a:r>
              <a:rPr lang="ar-SA" sz="3600" dirty="0"/>
              <a:t>المنتشرة في أنهار متعددة.</a:t>
            </a:r>
            <a:endParaRPr lang="en-US" sz="3600" dirty="0"/>
          </a:p>
          <a:p>
            <a:pPr marL="0" indent="0" algn="r" rtl="1">
              <a:buNone/>
            </a:pPr>
            <a:endParaRPr lang="en-US" dirty="0"/>
          </a:p>
        </p:txBody>
      </p:sp>
    </p:spTree>
    <p:extLst>
      <p:ext uri="{BB962C8B-B14F-4D97-AF65-F5344CB8AC3E}">
        <p14:creationId xmlns:p14="http://schemas.microsoft.com/office/powerpoint/2010/main" val="153888347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انواع النباتات التي تعيش في هور الحويزة</a:t>
            </a:r>
            <a:endParaRPr lang="en-US" dirty="0"/>
          </a:p>
        </p:txBody>
      </p:sp>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algn="r" rtl="1"/>
            <a:r>
              <a:rPr lang="ar-SA" sz="3600" dirty="0"/>
              <a:t>عالم الاهوار هذا العالم العجيب والغريب والرائع كانت فيه الحياة بسيطه وسهله ومريحه ولها نكهة خاصه وكان الانسان الذي يعيش فيه مكتفيا ذاتيا من ناحية المأكل والمشرب وجميع متطلبات الحياة الاخرى لكثرة الكائنات الحيه التي تعيش فيه من حيوانات وطيور وأسماك وفيه الكثير من النباتات التي أتخذ منها الانسان الذي يعيش في الاهوار غذاء له والأخرى غذاء لحيواناتهم ونذكر بعضها لغرض التوثيق التاريخي والجغرافي ومن هذه النباتات</a:t>
            </a:r>
            <a:r>
              <a:rPr lang="en-US" sz="3600" dirty="0"/>
              <a:t> ::</a:t>
            </a:r>
            <a:br>
              <a:rPr lang="en-US" sz="3600" dirty="0"/>
            </a:br>
            <a:endParaRPr lang="en-US" sz="3600" dirty="0"/>
          </a:p>
        </p:txBody>
      </p:sp>
    </p:spTree>
    <p:extLst>
      <p:ext uri="{BB962C8B-B14F-4D97-AF65-F5344CB8AC3E}">
        <p14:creationId xmlns:p14="http://schemas.microsoft.com/office/powerpoint/2010/main" val="145782488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159" y="610504"/>
            <a:ext cx="10753858" cy="5293757"/>
          </a:xfrm>
          <a:prstGeom prst="rect">
            <a:avLst/>
          </a:prstGeom>
        </p:spPr>
        <p:txBody>
          <a:bodyPr wrap="square">
            <a:spAutoFit/>
          </a:bodyPr>
          <a:lstStyle/>
          <a:p>
            <a:pPr algn="r" rtl="1">
              <a:lnSpc>
                <a:spcPct val="150000"/>
              </a:lnSpc>
              <a:spcAft>
                <a:spcPts val="1000"/>
              </a:spcAft>
            </a:pPr>
            <a:r>
              <a:rPr lang="ar-SA" sz="2400" b="1" dirty="0">
                <a:solidFill>
                  <a:srgbClr val="FF0000"/>
                </a:solidFill>
                <a:latin typeface="Calibri" panose="020F0502020204030204" pitchFamily="34" charset="0"/>
                <a:ea typeface="Calibri" panose="020F0502020204030204" pitchFamily="34" charset="0"/>
              </a:rPr>
              <a:t>ألقصب</a:t>
            </a:r>
            <a:r>
              <a:rPr lang="ar-SA" sz="2400" b="1" dirty="0">
                <a:latin typeface="Calibri" panose="020F0502020204030204" pitchFamily="34" charset="0"/>
                <a:ea typeface="Calibri" panose="020F0502020204030204" pitchFamily="34" charset="0"/>
              </a:rPr>
              <a:t> / النبات الرئيسي في الاهوار والماده الرئيسبه صناعة الورق وبناء البيوت في الاهوار( الشباب وهي شده من القصب والبواري</a:t>
            </a:r>
            <a:r>
              <a:rPr lang="en-US" sz="2400" b="1" dirty="0">
                <a:latin typeface="Arial" panose="020B0604020202020204" pitchFamily="34" charset="0"/>
                <a:ea typeface="Calibri" panose="020F0502020204030204" pitchFamily="34" charset="0"/>
                <a:cs typeface="Arial" panose="020B0604020202020204" pitchFamily="34" charset="0"/>
              </a:rPr>
              <a:t>)</a:t>
            </a:r>
            <a:r>
              <a:rPr lang="ar-IQ" sz="2400" b="1" dirty="0">
                <a:latin typeface="Calibri" panose="020F0502020204030204" pitchFamily="34" charset="0"/>
                <a:ea typeface="Calibri" panose="020F0502020204030204" pitchFamily="34" charset="0"/>
              </a:rPr>
              <a:t> الاعمده))</a:t>
            </a:r>
          </a:p>
          <a:p>
            <a:pPr algn="r" rtl="1">
              <a:lnSpc>
                <a:spcPct val="150000"/>
              </a:lnSpc>
              <a:spcAft>
                <a:spcPts val="1000"/>
              </a:spcAft>
            </a:pPr>
            <a:endParaRPr lang="ar-IQ" sz="2400" b="1"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endParaRPr lang="ar-IQ" sz="2400" b="1"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endParaRPr lang="ar-IQ" sz="2400" b="1"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endParaRPr lang="ar-IQ" sz="2400" b="1"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endParaRPr lang="ar-IQ" sz="2400" b="1"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3" name="صورة 4" descr="نتيجة بحث الصور عن نبات قصب البردي"/>
          <p:cNvPicPr/>
          <p:nvPr/>
        </p:nvPicPr>
        <p:blipFill>
          <a:blip r:embed="rId2">
            <a:extLst>
              <a:ext uri="{28A0092B-C50C-407E-A947-70E740481C1C}">
                <a14:useLocalDpi xmlns:a14="http://schemas.microsoft.com/office/drawing/2010/main" val="0"/>
              </a:ext>
            </a:extLst>
          </a:blip>
          <a:srcRect/>
          <a:stretch>
            <a:fillRect/>
          </a:stretch>
        </p:blipFill>
        <p:spPr bwMode="auto">
          <a:xfrm>
            <a:off x="2099257" y="2352675"/>
            <a:ext cx="8512936" cy="3236756"/>
          </a:xfrm>
          <a:prstGeom prst="rect">
            <a:avLst/>
          </a:prstGeom>
          <a:noFill/>
          <a:ln>
            <a:noFill/>
          </a:ln>
        </p:spPr>
      </p:pic>
    </p:spTree>
    <p:extLst>
      <p:ext uri="{BB962C8B-B14F-4D97-AF65-F5344CB8AC3E}">
        <p14:creationId xmlns:p14="http://schemas.microsoft.com/office/powerpoint/2010/main" val="399423864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sz="3600" b="1" dirty="0"/>
              <a:t>ألسلهو / وهو نبات يمتاز بالنعومه والطول ومن الانواع المتسلقه</a:t>
            </a:r>
            <a:r>
              <a:rPr lang="en-US" sz="3600" b="1" dirty="0"/>
              <a:t/>
            </a:r>
            <a:br>
              <a:rPr lang="en-US" sz="3600" b="1" dirty="0"/>
            </a:br>
            <a:r>
              <a:rPr lang="ar-SA" sz="3600" b="1" dirty="0"/>
              <a:t>ألمران / وهو عباره عن حشائش ذات عروق حاده تشيه النبال</a:t>
            </a:r>
            <a:endParaRPr lang="en-US" sz="3600" dirty="0"/>
          </a:p>
        </p:txBody>
      </p:sp>
      <p:pic>
        <p:nvPicPr>
          <p:cNvPr id="4" name="صورة 11" descr="نتيجة بحث الصور عن نبات المران"/>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2" y="2189410"/>
            <a:ext cx="3644721" cy="4378817"/>
          </a:xfrm>
          <a:prstGeom prst="rect">
            <a:avLst/>
          </a:prstGeom>
          <a:noFill/>
          <a:ln>
            <a:noFill/>
          </a:ln>
        </p:spPr>
      </p:pic>
    </p:spTree>
    <p:extLst>
      <p:ext uri="{BB962C8B-B14F-4D97-AF65-F5344CB8AC3E}">
        <p14:creationId xmlns:p14="http://schemas.microsoft.com/office/powerpoint/2010/main" val="205966806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3200" b="1" dirty="0"/>
              <a:t>ألحو / نبات على شكل قصب رفيع وطويل ومتسلق</a:t>
            </a:r>
            <a:r>
              <a:rPr lang="en-US" sz="3200" b="1" dirty="0"/>
              <a:t/>
            </a:r>
            <a:br>
              <a:rPr lang="en-US" sz="3200" b="1" dirty="0"/>
            </a:br>
            <a:r>
              <a:rPr lang="ar-SA" sz="3200" b="1" dirty="0"/>
              <a:t>ألنعناع / شبيه بالنعناع الذي يؤكله الانسان مع الخضروات الاخرى</a:t>
            </a:r>
            <a:r>
              <a:rPr lang="en-US" sz="3200" dirty="0"/>
              <a:t/>
            </a:r>
            <a:br>
              <a:rPr lang="en-US" sz="3200" dirty="0"/>
            </a:br>
            <a:endParaRPr lang="en-US" sz="3200" dirty="0"/>
          </a:p>
        </p:txBody>
      </p:sp>
      <p:pic>
        <p:nvPicPr>
          <p:cNvPr id="4" name="صورة 9" descr="نتيجة بحث الصور عن ألنعناع"/>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719388" y="2483644"/>
            <a:ext cx="5715000" cy="3333750"/>
          </a:xfrm>
          <a:prstGeom prst="rect">
            <a:avLst/>
          </a:prstGeom>
          <a:noFill/>
          <a:ln>
            <a:noFill/>
          </a:ln>
        </p:spPr>
      </p:pic>
    </p:spTree>
    <p:extLst>
      <p:ext uri="{BB962C8B-B14F-4D97-AF65-F5344CB8AC3E}">
        <p14:creationId xmlns:p14="http://schemas.microsoft.com/office/powerpoint/2010/main" val="152849476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sz="3600" b="1" dirty="0"/>
              <a:t>ألحلبلاب / نبات متسلق يحتوي على اصابع في داخلها حليب من نوع خاص يستخدم في علاج الامراض الجلديه وخاصة ألأكزيما</a:t>
            </a:r>
            <a:r>
              <a:rPr lang="en-US" b="1" dirty="0"/>
              <a:t/>
            </a:r>
            <a:br>
              <a:rPr lang="en-US" b="1" dirty="0"/>
            </a:br>
            <a:endParaRPr lang="en-US" dirty="0"/>
          </a:p>
        </p:txBody>
      </p:sp>
      <p:sp>
        <p:nvSpPr>
          <p:cNvPr id="3" name="Content Placeholder 2"/>
          <p:cNvSpPr>
            <a:spLocks noGrp="1"/>
          </p:cNvSpPr>
          <p:nvPr>
            <p:ph idx="1"/>
          </p:nvPr>
        </p:nvSpPr>
        <p:spPr/>
        <p:txBody>
          <a:bodyPr/>
          <a:lstStyle/>
          <a:p>
            <a:pPr algn="r" rtl="1"/>
            <a:r>
              <a:rPr lang="ar-SA" b="1" dirty="0"/>
              <a:t>ألخيزران / نوع من القصب القوي المتماسك</a:t>
            </a:r>
            <a:endParaRPr lang="en-US" dirty="0"/>
          </a:p>
          <a:p>
            <a:pPr marL="0" indent="0" algn="r" rtl="1">
              <a:buNone/>
            </a:pPr>
            <a:endParaRPr lang="en-US" dirty="0"/>
          </a:p>
        </p:txBody>
      </p:sp>
      <p:pic>
        <p:nvPicPr>
          <p:cNvPr id="4" name="صورة 8" descr="نتيجة بحث الصور عن ألخيزران"/>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113" y="2318198"/>
            <a:ext cx="4146997" cy="3858766"/>
          </a:xfrm>
          <a:prstGeom prst="rect">
            <a:avLst/>
          </a:prstGeom>
          <a:noFill/>
          <a:ln>
            <a:noFill/>
          </a:ln>
        </p:spPr>
      </p:pic>
    </p:spTree>
    <p:extLst>
      <p:ext uri="{BB962C8B-B14F-4D97-AF65-F5344CB8AC3E}">
        <p14:creationId xmlns:p14="http://schemas.microsoft.com/office/powerpoint/2010/main" val="181189101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3200" b="1" dirty="0"/>
              <a:t>ألكعيبه / نبات ذو ورق مدور يطفواعلى سطح الماء على شكل ورود</a:t>
            </a:r>
            <a:r>
              <a:rPr lang="en-US" sz="3200" b="1" dirty="0"/>
              <a:t/>
            </a:r>
            <a:br>
              <a:rPr lang="en-US" sz="3200" b="1" dirty="0"/>
            </a:br>
            <a:r>
              <a:rPr lang="ar-SA" sz="3200" b="1" dirty="0"/>
              <a:t>الكاط / نبات من القصب الصغير يطفوا على الماء</a:t>
            </a:r>
            <a:r>
              <a:rPr lang="en-US" sz="3200" dirty="0"/>
              <a:t/>
            </a:r>
            <a:br>
              <a:rPr lang="en-US" sz="3200" dirty="0"/>
            </a:br>
            <a:endParaRPr lang="en-US" sz="3200" dirty="0"/>
          </a:p>
        </p:txBody>
      </p:sp>
      <p:pic>
        <p:nvPicPr>
          <p:cNvPr id="4" name="صورة 1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43201" y="1970470"/>
            <a:ext cx="6658376" cy="4237149"/>
          </a:xfrm>
          <a:prstGeom prst="rect">
            <a:avLst/>
          </a:prstGeom>
        </p:spPr>
      </p:pic>
    </p:spTree>
    <p:extLst>
      <p:ext uri="{BB962C8B-B14F-4D97-AF65-F5344CB8AC3E}">
        <p14:creationId xmlns:p14="http://schemas.microsoft.com/office/powerpoint/2010/main" val="368909306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68</TotalTime>
  <Words>367</Words>
  <Application>Microsoft Office PowerPoint</Application>
  <PresentationFormat>Widescreen</PresentationFormat>
  <Paragraphs>24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Ion</vt:lpstr>
      <vt:lpstr>محاضرات استزراع الاهوار </vt:lpstr>
      <vt:lpstr>هور الحويزة</vt:lpstr>
      <vt:lpstr> الثروة المائية في العراق </vt:lpstr>
      <vt:lpstr>انواع النباتات التي تعيش في هور الحويزة</vt:lpstr>
      <vt:lpstr>PowerPoint Presentation</vt:lpstr>
      <vt:lpstr>ألسلهو / وهو نبات يمتاز بالنعومه والطول ومن الانواع المتسلقه ألمران / وهو عباره عن حشائش ذات عروق حاده تشيه النبال</vt:lpstr>
      <vt:lpstr>ألحو / نبات على شكل قصب رفيع وطويل ومتسلق ألنعناع / شبيه بالنعناع الذي يؤكله الانسان مع الخضروات الاخرى </vt:lpstr>
      <vt:lpstr>ألحلبلاب / نبات متسلق يحتوي على اصابع في داخلها حليب من نوع خاص يستخدم في علاج الامراض الجلديه وخاصة ألأكزيما </vt:lpstr>
      <vt:lpstr>ألكعيبه / نبات ذو ورق مدور يطفواعلى سطح الماء على شكل ورود الكاط / نبات من القصب الصغير يطفوا على الماء </vt:lpstr>
      <vt:lpstr>العنكر / جذور القصب ألكوباني / نبات يشبه القصب صغير الحجم وطري سريع التكسر ألهوصان / شبيه بنبات الكولان ذات ورق عريض وفوقه مايشبه الشفقه ( غطاء الرأس( ألكولان / نبات انفرادي ينموا في المستنقعات المعزوله</vt:lpstr>
      <vt:lpstr>ألشمبلان / نبات على شكل طحالب ينموا داخل الماء </vt:lpstr>
      <vt:lpstr>ألبردي / نبات معروف ومشهور وهو المصدر الرئيسي لمادة ( ألخريط ) وهو من ألمأكولات ألشهيه كالحلوى ويستخدم ماده رئيسيه في بناء البيوت في الاهوار </vt:lpstr>
      <vt:lpstr>  ألشويجه / نبات ينموا في اعماق الماء وهو الغذاء المفضل للأسماك زهر البط / يتكاثر في موسم الربيع لونه ابيض قاني وذو رائحه زكيه وطيبه جدا لسان الثور / نبات له اوراق عريضه تتحرك داخل الماء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استزراع الاهوار</dc:title>
  <dc:creator>lenovo</dc:creator>
  <cp:lastModifiedBy>lenovo</cp:lastModifiedBy>
  <cp:revision>29</cp:revision>
  <dcterms:created xsi:type="dcterms:W3CDTF">2019-10-20T22:12:15Z</dcterms:created>
  <dcterms:modified xsi:type="dcterms:W3CDTF">2019-10-22T20:57:53Z</dcterms:modified>
</cp:coreProperties>
</file>